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7"/>
  </p:notesMasterIdLst>
  <p:handoutMasterIdLst>
    <p:handoutMasterId r:id="rId38"/>
  </p:handoutMasterIdLst>
  <p:sldIdLst>
    <p:sldId id="1483" r:id="rId5"/>
    <p:sldId id="1398" r:id="rId6"/>
    <p:sldId id="1379" r:id="rId7"/>
    <p:sldId id="1528" r:id="rId8"/>
    <p:sldId id="1529" r:id="rId9"/>
    <p:sldId id="1520" r:id="rId10"/>
    <p:sldId id="1510" r:id="rId11"/>
    <p:sldId id="1511" r:id="rId12"/>
    <p:sldId id="1503" r:id="rId13"/>
    <p:sldId id="1512" r:id="rId14"/>
    <p:sldId id="1523" r:id="rId15"/>
    <p:sldId id="1526" r:id="rId16"/>
    <p:sldId id="1364" r:id="rId17"/>
    <p:sldId id="1513" r:id="rId18"/>
    <p:sldId id="1504" r:id="rId19"/>
    <p:sldId id="1514" r:id="rId20"/>
    <p:sldId id="1524" r:id="rId21"/>
    <p:sldId id="1515" r:id="rId22"/>
    <p:sldId id="1516" r:id="rId23"/>
    <p:sldId id="1505" r:id="rId24"/>
    <p:sldId id="1517" r:id="rId25"/>
    <p:sldId id="1525" r:id="rId26"/>
    <p:sldId id="1518" r:id="rId27"/>
    <p:sldId id="1530" r:id="rId28"/>
    <p:sldId id="1519" r:id="rId29"/>
    <p:sldId id="1506" r:id="rId30"/>
    <p:sldId id="1521" r:id="rId31"/>
    <p:sldId id="1522" r:id="rId32"/>
    <p:sldId id="1531" r:id="rId33"/>
    <p:sldId id="1527" r:id="rId34"/>
    <p:sldId id="1500" r:id="rId35"/>
    <p:sldId id="1501" r:id="rId36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28"/>
            <p14:sldId id="1529"/>
            <p14:sldId id="1520"/>
            <p14:sldId id="151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30"/>
            <p14:sldId id="1519"/>
            <p14:sldId id="1506"/>
            <p14:sldId id="1521"/>
            <p14:sldId id="1522"/>
            <p14:sldId id="1531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12" d="100"/>
          <a:sy n="112" d="100"/>
        </p:scale>
        <p:origin x="285" y="69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11/20/2018 2:37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11/20/2018 2:37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4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3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11/20/2018 2:37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8.png"/><Relationship Id="rId17" Type="http://schemas.openxmlformats.org/officeDocument/2006/relationships/image" Target="../media/image25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svg"/><Relationship Id="rId61" Type="http://schemas.openxmlformats.org/officeDocument/2006/relationships/image" Target="../media/image27.png"/><Relationship Id="rId10" Type="http://schemas.openxmlformats.org/officeDocument/2006/relationships/image" Target="../media/image24.png"/><Relationship Id="rId60" Type="http://schemas.openxmlformats.org/officeDocument/2006/relationships/image" Target="../media/image26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Relationship Id="rId6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8.png"/><Relationship Id="rId3" Type="http://schemas.openxmlformats.org/officeDocument/2006/relationships/image" Target="../media/image30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35" Type="http://schemas.openxmlformats.org/officeDocument/2006/relationships/image" Target="../media/image213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7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7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2.xml"/><Relationship Id="rId41" Type="http://schemas.openxmlformats.org/officeDocument/2006/relationships/image" Target="../media/image219.svg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9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3.png"/><Relationship Id="rId9" Type="http://schemas.openxmlformats.org/officeDocument/2006/relationships/image" Target="../media/image18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aspnet-cognito-identity-provid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aws/aws-ssm-data-protection-provider-for-aspnet" TargetMode="External"/><Relationship Id="rId4" Type="http://schemas.openxmlformats.org/officeDocument/2006/relationships/hyperlink" Target="https://github.com/aws/aws-dotnet-extensions-configura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72" Type="http://schemas.openxmlformats.org/officeDocument/2006/relationships/image" Target="../media/image22.png"/><Relationship Id="rId80" Type="http://schemas.openxmlformats.org/officeDocument/2006/relationships/image" Target="../media/image35.png"/><Relationship Id="rId3" Type="http://schemas.openxmlformats.org/officeDocument/2006/relationships/image" Target="../media/image29.png"/><Relationship Id="rId68" Type="http://schemas.openxmlformats.org/officeDocument/2006/relationships/image" Target="../media/image659.svg"/><Relationship Id="rId76" Type="http://schemas.openxmlformats.org/officeDocument/2006/relationships/image" Target="../media/image17.png"/><Relationship Id="rId17" Type="http://schemas.openxmlformats.org/officeDocument/2006/relationships/image" Target="../media/image25.png"/><Relationship Id="rId67" Type="http://schemas.openxmlformats.org/officeDocument/2006/relationships/image" Target="../media/image27.png"/><Relationship Id="rId12" Type="http://schemas.openxmlformats.org/officeDocument/2006/relationships/image" Target="../media/image161.svg"/><Relationship Id="rId71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1.svg"/><Relationship Id="rId70" Type="http://schemas.openxmlformats.org/officeDocument/2006/relationships/image" Target="../media/image32.png"/><Relationship Id="rId75" Type="http://schemas.openxmlformats.org/officeDocument/2006/relationships/image" Target="../media/image33.png"/><Relationship Id="rId41" Type="http://schemas.openxmlformats.org/officeDocument/2006/relationships/image" Target="../media/image219.svg"/><Relationship Id="rId1" Type="http://schemas.openxmlformats.org/officeDocument/2006/relationships/slideLayout" Target="../slideLayouts/slideLayout5.xml"/><Relationship Id="rId66" Type="http://schemas.openxmlformats.org/officeDocument/2006/relationships/image" Target="../media/image255.svg"/><Relationship Id="rId74" Type="http://schemas.openxmlformats.org/officeDocument/2006/relationships/image" Target="../media/image267.svg"/><Relationship Id="rId24" Type="http://schemas.openxmlformats.org/officeDocument/2006/relationships/image" Target="../media/image6590.svg"/><Relationship Id="rId79" Type="http://schemas.openxmlformats.org/officeDocument/2006/relationships/image" Target="../media/image34.png"/><Relationship Id="rId15" Type="http://schemas.openxmlformats.org/officeDocument/2006/relationships/image" Target="../media/image2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82" Type="http://schemas.openxmlformats.org/officeDocument/2006/relationships/image" Target="../media/image513.svg"/><Relationship Id="rId65" Type="http://schemas.openxmlformats.org/officeDocument/2006/relationships/image" Target="../media/image26.png"/><Relationship Id="rId19" Type="http://schemas.openxmlformats.org/officeDocument/2006/relationships/image" Target="../media/image669.svg"/><Relationship Id="rId78" Type="http://schemas.openxmlformats.org/officeDocument/2006/relationships/image" Target="../media/image20.png"/><Relationship Id="rId81" Type="http://schemas.openxmlformats.org/officeDocument/2006/relationships/image" Target="../media/image36.png"/><Relationship Id="rId14" Type="http://schemas.openxmlformats.org/officeDocument/2006/relationships/image" Target="../media/image23.png"/><Relationship Id="rId9" Type="http://schemas.openxmlformats.org/officeDocument/2006/relationships/image" Target="../media/image189.svg"/><Relationship Id="rId64" Type="http://schemas.openxmlformats.org/officeDocument/2006/relationships/image" Target="../media/image437.svg"/><Relationship Id="rId69" Type="http://schemas.openxmlformats.org/officeDocument/2006/relationships/image" Target="../media/image28.png"/><Relationship Id="rId35" Type="http://schemas.openxmlformats.org/officeDocument/2006/relationships/image" Target="../media/image213.svg"/><Relationship Id="rId22" Type="http://schemas.openxmlformats.org/officeDocument/2006/relationships/image" Target="../media/image243.svg"/><Relationship Id="rId77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ws/aws-lambda-dotnet/tree/master/Tools/LambdaTestToo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ws/dotne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sdk-net" TargetMode="External"/><Relationship Id="rId2" Type="http://schemas.openxmlformats.org/officeDocument/2006/relationships/hyperlink" Target="https://aws.amazon.com/blogs/developer/tag/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ws/aws-toolkit-vscode" TargetMode="External"/><Relationship Id="rId5" Type="http://schemas.openxmlformats.org/officeDocument/2006/relationships/hyperlink" Target="https://github.com/aws/aws-extensions-for-dotnet-cli" TargetMode="External"/><Relationship Id="rId4" Type="http://schemas.openxmlformats.org/officeDocument/2006/relationships/hyperlink" Target="https://github.com/aws/aws-lambda-dotne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8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</a:p>
          <a:p>
            <a:r>
              <a:rPr lang="en-US" dirty="0"/>
              <a:t>@</a:t>
            </a:r>
            <a:r>
              <a:rPr lang="en-US" dirty="0" err="1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=""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=""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075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Cost savings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No charge for idle compute environments.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Ability to use EC2 spot instances</a:t>
            </a:r>
            <a:endParaRPr lang="en-US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62753" cy="2142707"/>
            <a:chOff x="10438278" y="5203666"/>
            <a:chExt cx="3262753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=""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=""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=""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62753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187539" y="2858422"/>
                <a:ext cx="1616468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98653" cy="639699"/>
            <a:chOff x="7928629" y="1386774"/>
            <a:chExt cx="2498653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Dead 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the Mock </a:t>
            </a:r>
            <a:r>
              <a:rPr lang="en-US" smtClean="0">
                <a:latin typeface="+mn-lt"/>
              </a:rPr>
              <a:t>Lambda </a:t>
            </a:r>
            <a:r>
              <a:rPr lang="en-US" smtClean="0">
                <a:latin typeface="+mn-lt"/>
              </a:rPr>
              <a:t>Test </a:t>
            </a:r>
            <a:r>
              <a:rPr lang="en-US" dirty="0" smtClean="0">
                <a:latin typeface="+mn-lt"/>
              </a:rPr>
              <a:t>Tool to replay and debug events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.NET Core Global Tools in CI/CD pipelines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using the matched tiles</a:t>
            </a: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Color Map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03467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the .NET Mock Lambda Test Tool to debug a request input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for .NET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Use our upcoming high level libraries to handle identity, data protection and configuration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Call AWS Batch and AWS Step Functions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Share configuration with AWS SSM Parameter Store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Deploying containers to AWS </a:t>
            </a:r>
            <a:r>
              <a:rPr lang="en-US" dirty="0" err="1" smtClean="0">
                <a:latin typeface="+mn-lt"/>
              </a:rPr>
              <a:t>Fargate</a:t>
            </a:r>
            <a:r>
              <a:rPr lang="en-US" dirty="0" smtClean="0">
                <a:latin typeface="+mn-lt"/>
              </a:rPr>
              <a:t> with AWS </a:t>
            </a:r>
            <a:r>
              <a:rPr lang="en-US" dirty="0" err="1" smtClean="0">
                <a:latin typeface="+mn-lt"/>
              </a:rPr>
              <a:t>CodePipeline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668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Upcoming </a:t>
            </a:r>
            <a:r>
              <a:rPr lang="en-US" dirty="0"/>
              <a:t>l</a:t>
            </a:r>
            <a:r>
              <a:rPr lang="en-US" dirty="0" smtClean="0"/>
              <a:t>ibrary </a:t>
            </a:r>
            <a:r>
              <a:rPr lang="en-US" dirty="0"/>
              <a:t>r</a:t>
            </a:r>
            <a:r>
              <a:rPr lang="en-US" dirty="0" smtClean="0"/>
              <a:t>epositories on 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3611784" cy="392107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ASP.NET Core Identity Provider for Amazon </a:t>
            </a:r>
            <a:r>
              <a:rPr lang="en-US" dirty="0" err="1" smtClean="0">
                <a:latin typeface="+mn-lt"/>
              </a:rPr>
              <a:t>Cognito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sz="2800" dirty="0" smtClean="0">
                <a:latin typeface="+mn-lt"/>
                <a:hlinkClick r:id="rId3"/>
              </a:rPr>
              <a:t>https</a:t>
            </a:r>
            <a:r>
              <a:rPr lang="en-US" sz="2800" dirty="0">
                <a:latin typeface="+mn-lt"/>
                <a:hlinkClick r:id="rId3"/>
              </a:rPr>
              <a:t>://</a:t>
            </a:r>
            <a:r>
              <a:rPr lang="en-US" sz="2800" dirty="0" smtClean="0">
                <a:latin typeface="+mn-lt"/>
                <a:hlinkClick r:id="rId3"/>
              </a:rPr>
              <a:t>github.com/aws/aws-aspnet-cognito-identity-provider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IConfiguration</a:t>
            </a:r>
            <a:r>
              <a:rPr lang="en-US" dirty="0" smtClean="0">
                <a:latin typeface="+mn-lt"/>
              </a:rPr>
              <a:t> Provider for AWS SSM Parameter Store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sz="2800" dirty="0" smtClean="0">
                <a:latin typeface="+mn-lt"/>
                <a:hlinkClick r:id="rId4"/>
              </a:rPr>
              <a:t>https</a:t>
            </a:r>
            <a:r>
              <a:rPr lang="en-US" sz="2800" dirty="0">
                <a:latin typeface="+mn-lt"/>
                <a:hlinkClick r:id="rId4"/>
              </a:rPr>
              <a:t>://</a:t>
            </a:r>
            <a:r>
              <a:rPr lang="en-US" sz="2800" dirty="0" smtClean="0">
                <a:latin typeface="+mn-lt"/>
                <a:hlinkClick r:id="rId4"/>
              </a:rPr>
              <a:t>github.com/aws/aws-dotnet-extensions-configuration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ASP.NET Core </a:t>
            </a:r>
            <a:r>
              <a:rPr lang="en-US" dirty="0" err="1" smtClean="0">
                <a:latin typeface="+mn-lt"/>
              </a:rPr>
              <a:t>DataProtection</a:t>
            </a:r>
            <a:r>
              <a:rPr lang="en-US" dirty="0" smtClean="0">
                <a:latin typeface="+mn-lt"/>
              </a:rPr>
              <a:t> Provider for </a:t>
            </a:r>
            <a:r>
              <a:rPr lang="en-US" dirty="0"/>
              <a:t>AWS </a:t>
            </a:r>
            <a:r>
              <a:rPr lang="en-US" dirty="0" smtClean="0"/>
              <a:t>SSM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sz="2800" dirty="0" smtClean="0">
                <a:latin typeface="+mn-lt"/>
                <a:hlinkClick r:id="rId5"/>
              </a:rPr>
              <a:t>https</a:t>
            </a:r>
            <a:r>
              <a:rPr lang="en-US" sz="2800" dirty="0">
                <a:latin typeface="+mn-lt"/>
                <a:hlinkClick r:id="rId5"/>
              </a:rPr>
              <a:t>://</a:t>
            </a:r>
            <a:r>
              <a:rPr lang="en-US" sz="2800" dirty="0" smtClean="0">
                <a:latin typeface="+mn-lt"/>
                <a:hlinkClick r:id="rId5"/>
              </a:rPr>
              <a:t>github.com/aws/aws-ssm-data-protection-provider-for-aspnet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269" name="Rectangle 268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="" xmlns:asvg="http://schemas.microsoft.com/office/drawing/2016/SVG/main" r:embed="rId6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="" xmlns:asvg="http://schemas.microsoft.com/office/drawing/2016/SVG/main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0635" cy="609441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82192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1">
                    <a:extLst>
                      <a:ext uri="{96DAC541-7B7A-43D3-8B79-37D633B846F1}">
                        <asvg:svgBlip xmlns=""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>
                    <a:extLst>
                      <a:ext uri="{96DAC541-7B7A-43D3-8B79-37D633B846F1}">
                        <asvg:svgBlip xmlns="" xmlns:asvg="http://schemas.microsoft.com/office/drawing/2016/SVG/main" r:embed="rId7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xmlns="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422779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=""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" name="Rectangle 9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476519" y="2477904"/>
                    <a:ext cx="2004753" cy="2114455"/>
                    <a:chOff x="2947481" y="2679160"/>
                    <a:chExt cx="3642084" cy="3841384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0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9">
                      <a:extLst>
                        <a:ext uri="{96DAC541-7B7A-43D3-8B79-37D633B846F1}">
                          <asvg:svgBlip xmlns="" xmlns:asvg="http://schemas.microsoft.com/office/drawing/2016/SVG/main" r:embed="rId4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="" xmlns:asvg="http://schemas.microsoft.com/office/drawing/2016/SVG/main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="" xmlns:asvg="http://schemas.microsoft.com/office/drawing/2016/SVG/main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="" xmlns:asvg="http://schemas.microsoft.com/office/drawing/2016/SVG/main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585905" y="2683173"/>
                      <a:ext cx="3003660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27" name="Rectangle 26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smtClean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26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0">
                        <a:extLst>
                          <a:ext uri="{96DAC541-7B7A-43D3-8B79-37D633B846F1}">
                            <asvg:svgBlip xmlns=""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29" name="Up-Down Arrow 28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Bent-Up Arrow 35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32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=""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237139" y="1880248"/>
                  <a:ext cx="2451633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35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extLst>
                    <a:ext uri="{96DAC541-7B7A-43D3-8B79-37D633B846F1}">
                      <asvg:svgBlip xmlns:asvg="http://schemas.microsoft.com/office/drawing/2016/SVG/main" xmlns="" r:embed="rId8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25" name="Right Arrow 24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.NET Mock Lambda Test Tool (Preview)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755" y="1456038"/>
            <a:ext cx="7820886" cy="4478149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github.com/aws/aws-lambda-dotnet/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AWS Toolkit for Visual Studio will auto configure</a:t>
            </a:r>
          </a:p>
          <a:p>
            <a:endParaRPr lang="en-US" dirty="0" smtClean="0"/>
          </a:p>
          <a:p>
            <a:r>
              <a:rPr lang="en-US" dirty="0" smtClean="0"/>
              <a:t>Visual Studio Code and </a:t>
            </a:r>
            <a:r>
              <a:rPr lang="en-US" dirty="0" err="1" smtClean="0"/>
              <a:t>JetBrains</a:t>
            </a:r>
            <a:r>
              <a:rPr lang="en-US" dirty="0" smtClean="0"/>
              <a:t> Rider instructions in README:</a:t>
            </a:r>
          </a:p>
          <a:p>
            <a:pPr lvl="1"/>
            <a:r>
              <a:rPr lang="en-US" dirty="0" smtClean="0"/>
              <a:t>Tools/LambdaTestTool/README.md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662" y="1456038"/>
            <a:ext cx="6398936" cy="41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2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806303"/>
            <a:ext cx="13174040" cy="642329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New! AWS .NET </a:t>
            </a:r>
            <a:r>
              <a:rPr lang="en-US" dirty="0">
                <a:latin typeface="+mn-lt"/>
              </a:rPr>
              <a:t>Developer Center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3"/>
              </a:rPr>
              <a:t>https://</a:t>
            </a:r>
            <a:r>
              <a:rPr lang="en-US" dirty="0" smtClean="0">
                <a:latin typeface="+mn-lt"/>
                <a:hlinkClick r:id="rId3"/>
              </a:rPr>
              <a:t>aws.amazon.com/net/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New! </a:t>
            </a:r>
            <a:r>
              <a:rPr lang="en-US" dirty="0" smtClean="0">
                <a:latin typeface="+mn-lt"/>
              </a:rPr>
              <a:t>Central repository for everything .NET at AWS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4"/>
              </a:rPr>
              <a:t>https://</a:t>
            </a:r>
            <a:r>
              <a:rPr lang="en-US" dirty="0" smtClean="0">
                <a:latin typeface="+mn-lt"/>
                <a:hlinkClick r:id="rId4"/>
              </a:rPr>
              <a:t>github.com/aws/dotnet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.NET Core 2.1 AWS Lambda Support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AWS Lambda Tools for </a:t>
            </a:r>
            <a:r>
              <a:rPr lang="en-US" dirty="0" smtClean="0">
                <a:latin typeface="+mn-lt"/>
              </a:rPr>
              <a:t>PowerShell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/>
              <a:t>AWS Tools for Visual Studio Team </a:t>
            </a:r>
            <a:r>
              <a:rPr lang="en-US" dirty="0" smtClean="0"/>
              <a:t>Services version 1.1</a:t>
            </a:r>
            <a:r>
              <a:rPr lang="en-US" dirty="0" smtClean="0">
                <a:latin typeface="+mn-lt"/>
              </a:rPr>
              <a:t> 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8346900"/>
          </a:xfrm>
        </p:spPr>
        <p:txBody>
          <a:bodyPr/>
          <a:lstStyle/>
          <a:p>
            <a:r>
              <a:rPr lang="en-US" dirty="0" smtClean="0"/>
              <a:t>AWS .</a:t>
            </a:r>
            <a:r>
              <a:rPr lang="en-US" dirty="0"/>
              <a:t>NET Blog: </a:t>
            </a:r>
            <a:r>
              <a:rPr lang="en-US" dirty="0">
                <a:hlinkClick r:id="rId2"/>
              </a:rPr>
              <a:t>https://aws.amazon.com/blogs/developer/tag/net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AWS .NET Twitter Handle: @</a:t>
            </a:r>
            <a:r>
              <a:rPr lang="en-US" dirty="0" err="1" smtClean="0"/>
              <a:t>awsfornet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GitHub:</a:t>
            </a:r>
          </a:p>
          <a:p>
            <a:pPr lvl="1"/>
            <a:r>
              <a:rPr lang="en-US" dirty="0" smtClean="0"/>
              <a:t>AWS </a:t>
            </a:r>
            <a:r>
              <a:rPr lang="en-US" dirty="0"/>
              <a:t>SDK for .NET: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github.com/aws/aws-sdk-net</a:t>
            </a:r>
            <a:endParaRPr lang="en-US" dirty="0" smtClean="0"/>
          </a:p>
          <a:p>
            <a:pPr lvl="1"/>
            <a:r>
              <a:rPr lang="en-US" dirty="0" smtClean="0"/>
              <a:t>AWS Lambda for .</a:t>
            </a:r>
            <a:r>
              <a:rPr lang="en-US" dirty="0"/>
              <a:t>NET Core: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github.com/aws/aws-lambda-dotnet</a:t>
            </a:r>
            <a:endParaRPr lang="en-US" dirty="0" smtClean="0"/>
          </a:p>
          <a:p>
            <a:pPr lvl="1"/>
            <a:r>
              <a:rPr lang="en-US" dirty="0" smtClean="0"/>
              <a:t>AWS .</a:t>
            </a:r>
            <a:r>
              <a:rPr lang="en-US" dirty="0"/>
              <a:t>NET Global Tools: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github.com/aws/aws-extensions-for-dotnet-cli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Upcoming Visual Studio Code Toolkit: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github.com/aws/aws-toolkit-vscode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 smtClean="0"/>
              <a:t>Modern .NET applications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2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were solved?</a:t>
            </a:r>
          </a:p>
        </p:txBody>
      </p:sp>
    </p:spTree>
    <p:extLst>
      <p:ext uri="{BB962C8B-B14F-4D97-AF65-F5344CB8AC3E}">
        <p14:creationId xmlns:p14="http://schemas.microsoft.com/office/powerpoint/2010/main" val="3396997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580652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 using 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with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mosaic image?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endCxn id="25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5297</TotalTime>
  <Words>721</Words>
  <Application>Microsoft Office PowerPoint</Application>
  <PresentationFormat>Custom</PresentationFormat>
  <Paragraphs>232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What’s new for .NET on AWS</vt:lpstr>
      <vt:lpstr>.NET and .NET Core on AWS - latest news!</vt:lpstr>
      <vt:lpstr>Modern .NET applications on AWS</vt:lpstr>
      <vt:lpstr>Introducing our Simple Elastic Mosaic Processing Application</vt:lpstr>
      <vt:lpstr>What are we going to learn?</vt:lpstr>
      <vt:lpstr>What is a mosaic image?</vt:lpstr>
      <vt:lpstr>Overall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Upcoming library repositories on GitHub</vt:lpstr>
      <vt:lpstr>Revisiting the architecture</vt:lpstr>
      <vt:lpstr>PowerPoint Presentation</vt:lpstr>
      <vt:lpstr>Session wrap</vt:lpstr>
      <vt:lpstr>AWS .NET Mock Lambda Test Tool (Preview)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224</cp:revision>
  <dcterms:created xsi:type="dcterms:W3CDTF">2018-10-26T17:17:50Z</dcterms:created>
  <dcterms:modified xsi:type="dcterms:W3CDTF">2018-11-20T22:51:13Z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